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2"/>
  </p:sldMasterIdLst>
  <p:notesMasterIdLst>
    <p:notesMasterId r:id="rId71"/>
  </p:notesMasterIdLst>
  <p:handoutMasterIdLst>
    <p:handoutMasterId r:id="rId72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54" r:id="rId16"/>
    <p:sldId id="420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53" r:id="rId25"/>
    <p:sldId id="430" r:id="rId26"/>
    <p:sldId id="431" r:id="rId27"/>
    <p:sldId id="457" r:id="rId28"/>
    <p:sldId id="435" r:id="rId29"/>
    <p:sldId id="438" r:id="rId30"/>
    <p:sldId id="440" r:id="rId31"/>
    <p:sldId id="442" r:id="rId32"/>
    <p:sldId id="443" r:id="rId33"/>
    <p:sldId id="445" r:id="rId34"/>
    <p:sldId id="446" r:id="rId35"/>
    <p:sldId id="44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90" r:id="rId67"/>
    <p:sldId id="488" r:id="rId68"/>
    <p:sldId id="489" r:id="rId69"/>
    <p:sldId id="405" r:id="rId7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24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</p14:sldIdLst>
        </p14:section>
        <p14:section name="Node.js Overview" id="{103A2185-DC81-4B0F-912C-77E8EFA77D64}">
          <p14:sldIdLst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Event Loop" id="{85AE24DC-3D60-4A58-897E-C67911F9867C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Modules" id="{BB6144D2-6B9E-43BE-A26C-D73786D2D203}">
          <p14:sldIdLst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Node.js Web Server" id="{E87ACBCB-BA7C-482E-9C48-01AC26A2E8D8}">
          <p14:sldIdLst>
            <p14:sldId id="485"/>
            <p14:sldId id="486"/>
            <p14:sldId id="487"/>
          </p14:sldIdLst>
        </p14:section>
        <p14:section name="Conclusion" id="{10E03AB1-9AA8-4E86-9A64-D741901E50A2}">
          <p14:sldIdLst>
            <p14:sldId id="490"/>
            <p14:sldId id="488"/>
            <p14:sldId id="489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095" autoAdjust="0"/>
  </p:normalViewPr>
  <p:slideViewPr>
    <p:cSldViewPr>
      <p:cViewPr varScale="1">
        <p:scale>
          <a:sx n="69" d="100"/>
          <a:sy n="69" d="100"/>
        </p:scale>
        <p:origin x="57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9930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21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889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7" Type="http://schemas.openxmlformats.org/officeDocument/2006/relationships/hyperlink" Target="https://www.getpostman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addons.mozilla.org/bg/firefox/addon/firebu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marketplace.visualstudio.com/items?itemName=dbaeumer.vscode-eslint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marketplace.visualstudio.com/items?itemName=dbaeumer.jshint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code.visualstudio.com/docs/runtimes/nodejs" TargetMode="External"/><Relationship Id="rId9" Type="http://schemas.openxmlformats.org/officeDocument/2006/relationships/hyperlink" Target="https://marketplace.visualstudio.com/items?itemName=chenxsan.vscode-standardj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s://www.liebherr.com/en/deu/start/start-page.html" TargetMode="External"/><Relationship Id="rId26" Type="http://schemas.openxmlformats.org/officeDocument/2006/relationships/hyperlink" Target="https://softuni.bg/courses/" TargetMode="External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hyperlink" Target="http://xs-software.com/" TargetMode="External"/><Relationship Id="rId24" Type="http://schemas.openxmlformats.org/officeDocument/2006/relationships/hyperlink" Target="http://smartit.bg/" TargetMode="External"/><Relationship Id="rId5" Type="http://schemas.openxmlformats.org/officeDocument/2006/relationships/hyperlink" Target="http://www.softwaregroup-bg.com/" TargetMode="External"/><Relationship Id="rId15" Type="http://schemas.openxmlformats.org/officeDocument/2006/relationships/hyperlink" Target="https://aeternity.com/" TargetMode="External"/><Relationship Id="rId23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56.jpeg"/><Relationship Id="rId4" Type="http://schemas.openxmlformats.org/officeDocument/2006/relationships/image" Target="../media/image4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3.png"/><Relationship Id="rId22" Type="http://schemas.openxmlformats.org/officeDocument/2006/relationships/hyperlink" Target="https://www.sbtech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URLs:</a:t>
            </a:r>
          </a:p>
          <a:p>
            <a:pPr>
              <a:spcBef>
                <a:spcPts val="144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invalid</a:t>
            </a:r>
            <a:r>
              <a:rPr lang="en-US" dirty="0"/>
              <a:t>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81687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/>
              <a:t>HTML, XML,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Web Data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63617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stands for 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tensible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Text-based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97757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standard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"lastName": "Smith",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Sofia"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057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WWW, URL and HTTP</a:t>
            </a:r>
          </a:p>
          <a:p>
            <a:r>
              <a:rPr lang="en-US" dirty="0"/>
              <a:t>AJAX and Developer Tools</a:t>
            </a:r>
          </a:p>
          <a:p>
            <a:r>
              <a:rPr lang="en-US" dirty="0"/>
              <a:t>Overview of Node.js</a:t>
            </a:r>
          </a:p>
          <a:p>
            <a:r>
              <a:rPr lang="en-US" dirty="0"/>
              <a:t>IDE setup</a:t>
            </a:r>
          </a:p>
          <a:p>
            <a:r>
              <a:rPr lang="en-US" dirty="0"/>
              <a:t>Node Event Loop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Basic Web Server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323075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63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14442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/>
              <a:t>HTTP response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 Text Transfer Protocol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37736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URL:</a:t>
            </a:r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/>
              <a:t>:</a:t>
            </a:r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val="328692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 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3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824"/>
          <a:stretch/>
        </p:blipFill>
        <p:spPr>
          <a:xfrm>
            <a:off x="874712" y="1143000"/>
            <a:ext cx="4724400" cy="2530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3733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373380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51763" y="1143000"/>
            <a:ext cx="4714774" cy="25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4419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7909" y="59537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7"/>
              </a:rPr>
              <a:t>Postman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History, Components, Installation</a:t>
            </a:r>
          </a:p>
        </p:txBody>
      </p:sp>
      <p:pic>
        <p:nvPicPr>
          <p:cNvPr id="1026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33" y="1676400"/>
            <a:ext cx="5029760" cy="30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and Components</a:t>
            </a:r>
          </a:p>
          <a:p>
            <a:pPr lvl="1"/>
            <a:r>
              <a:rPr lang="en-US" dirty="0"/>
              <a:t>Created in 2009 by Ryan Dahl</a:t>
            </a:r>
          </a:p>
          <a:p>
            <a:pPr lvl="1"/>
            <a:r>
              <a:rPr lang="en-US" dirty="0"/>
              <a:t>Addresses the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of then popular servers</a:t>
            </a:r>
          </a:p>
          <a:p>
            <a:pPr lvl="1"/>
            <a:r>
              <a:rPr lang="en-US" dirty="0"/>
              <a:t>V8, Event Loop, libuv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One language </a:t>
            </a:r>
            <a:r>
              <a:rPr lang="en-US" dirty="0"/>
              <a:t>for server and client</a:t>
            </a:r>
          </a:p>
          <a:p>
            <a:pPr lvl="1"/>
            <a:r>
              <a:rPr lang="en-US" dirty="0"/>
              <a:t>Fast and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</a:p>
          <a:p>
            <a:pPr lvl="1"/>
            <a:r>
              <a:rPr lang="en-US" dirty="0"/>
              <a:t>Efficient </a:t>
            </a:r>
            <a:r>
              <a:rPr lang="en-US" dirty="0">
                <a:solidFill>
                  <a:schemeClr val="accent1"/>
                </a:solidFill>
              </a:rPr>
              <a:t>package manager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bg-BG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434" y="1295400"/>
            <a:ext cx="3418377" cy="2457450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35" y="4191000"/>
            <a:ext cx="3418377" cy="20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86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http://nodejs.org</a:t>
            </a:r>
            <a:endParaRPr lang="en-US" dirty="0"/>
          </a:p>
          <a:p>
            <a:pPr lvl="1">
              <a:spcBef>
                <a:spcPts val="21000"/>
              </a:spcBef>
            </a:pPr>
            <a:r>
              <a:rPr lang="en-US" dirty="0"/>
              <a:t>To confirm installation, type in </a:t>
            </a:r>
            <a:r>
              <a:rPr lang="en-US" dirty="0">
                <a:solidFill>
                  <a:schemeClr val="accent1"/>
                </a:solidFill>
              </a:rPr>
              <a:t>command prompt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51461"/>
            <a:ext cx="5181598" cy="250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: Rounded Corners 13"/>
          <p:cNvSpPr/>
          <p:nvPr/>
        </p:nvSpPr>
        <p:spPr>
          <a:xfrm>
            <a:off x="6094413" y="4190999"/>
            <a:ext cx="1930088" cy="748469"/>
          </a:xfrm>
          <a:prstGeom prst="roundRect">
            <a:avLst>
              <a:gd name="adj" fmla="val 20162"/>
            </a:avLst>
          </a:prstGeom>
          <a:noFill/>
          <a:ln w="762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503612" y="5791200"/>
            <a:ext cx="5181600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3200" dirty="0"/>
              <a:t>node -v</a:t>
            </a:r>
          </a:p>
        </p:txBody>
      </p:sp>
    </p:spTree>
    <p:extLst>
      <p:ext uri="{BB962C8B-B14F-4D97-AF65-F5344CB8AC3E}">
        <p14:creationId xmlns:p14="http://schemas.microsoft.com/office/powerpoint/2010/main" val="3885901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</a:p>
          <a:p>
            <a:pPr>
              <a:spcBef>
                <a:spcPts val="16800"/>
              </a:spcBef>
            </a:pPr>
            <a:r>
              <a:rPr lang="en-US" dirty="0"/>
              <a:t>Interpret code from a </a:t>
            </a:r>
            <a:r>
              <a:rPr lang="en-US" dirty="0">
                <a:solidFill>
                  <a:schemeClr val="accent1"/>
                </a:solidFill>
              </a:rPr>
              <a:t>file</a:t>
            </a:r>
          </a:p>
          <a:p>
            <a:pPr lvl="1"/>
            <a:r>
              <a:rPr lang="en-US" dirty="0"/>
              <a:t>Save script to </a:t>
            </a:r>
            <a:r>
              <a:rPr lang="en-US" dirty="0">
                <a:solidFill>
                  <a:schemeClr val="accent1"/>
                </a:solidFill>
              </a:rPr>
              <a:t>index.js</a:t>
            </a:r>
          </a:p>
          <a:p>
            <a:pPr lvl="1"/>
            <a:r>
              <a:rPr lang="en-US" dirty="0"/>
              <a:t>Execute from the terminal: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9612" y="1868342"/>
            <a:ext cx="82296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node      </a:t>
            </a:r>
            <a:r>
              <a:rPr lang="en-US" sz="2800" i="1" dirty="0">
                <a:solidFill>
                  <a:schemeClr val="accent2"/>
                </a:solidFill>
              </a:rPr>
              <a:t>// Start REPL</a:t>
            </a:r>
          </a:p>
          <a:p>
            <a:r>
              <a:rPr lang="en-US" sz="2800" dirty="0">
                <a:solidFill>
                  <a:schemeClr val="tx2"/>
                </a:solidFill>
              </a:rPr>
              <a:t>let a</a:t>
            </a:r>
            <a:r>
              <a:rPr lang="en-US" sz="2800" dirty="0"/>
              <a:t> = 5</a:t>
            </a:r>
          </a:p>
          <a:p>
            <a:r>
              <a:rPr lang="en-US" sz="2800" dirty="0"/>
              <a:t>let b = 3</a:t>
            </a:r>
          </a:p>
          <a:p>
            <a:r>
              <a:rPr lang="en-US" sz="2800" dirty="0"/>
              <a:t>a + b    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79612" y="5943600"/>
            <a:ext cx="8229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node </a:t>
            </a:r>
            <a:r>
              <a:rPr lang="en-US" sz="2800" dirty="0">
                <a:solidFill>
                  <a:schemeClr val="accent1"/>
                </a:solidFill>
              </a:rPr>
              <a:t>index.js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val="35832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>
                <a:solidFill>
                  <a:schemeClr val="accent1"/>
                </a:solidFill>
              </a:rPr>
              <a:t>projects</a:t>
            </a:r>
            <a:r>
              <a:rPr lang="en-US" dirty="0"/>
              <a:t> are usually set up as </a:t>
            </a:r>
            <a:r>
              <a:rPr lang="en-US" dirty="0">
                <a:solidFill>
                  <a:schemeClr val="accent1"/>
                </a:solidFill>
              </a:rPr>
              <a:t>NPM packages 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terminal, </a:t>
            </a:r>
            <a:r>
              <a:rPr lang="en-US" dirty="0"/>
              <a:t>inside the </a:t>
            </a:r>
            <a:r>
              <a:rPr lang="en-US" dirty="0">
                <a:solidFill>
                  <a:schemeClr val="accent1"/>
                </a:solidFill>
              </a:rPr>
              <a:t>target directory </a:t>
            </a:r>
            <a:r>
              <a:rPr lang="en-US" dirty="0"/>
              <a:t>:</a:t>
            </a:r>
          </a:p>
          <a:p>
            <a:pPr lvl="1">
              <a:spcBef>
                <a:spcPts val="7800"/>
              </a:spcBef>
            </a:pPr>
            <a:r>
              <a:rPr lang="en-US" dirty="0"/>
              <a:t>Answer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to initialize project</a:t>
            </a:r>
          </a:p>
          <a:p>
            <a:pPr lvl="1"/>
            <a:r>
              <a:rPr lang="en-US" dirty="0"/>
              <a:t>A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package.json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will be created with initial configuration</a:t>
            </a:r>
          </a:p>
          <a:p>
            <a:pPr lvl="1"/>
            <a:r>
              <a:rPr lang="en-US" dirty="0"/>
              <a:t>To bypass all questions (take default values):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Packages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17812" y="25908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</a:rPr>
              <a:t>npm init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7812" y="55626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init </a:t>
            </a:r>
            <a:r>
              <a:rPr lang="en-US" sz="2800" dirty="0">
                <a:solidFill>
                  <a:schemeClr val="accent1"/>
                </a:solidFill>
              </a:rPr>
              <a:t>-y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76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</a:t>
            </a:r>
            <a:r>
              <a:rPr lang="en-US" noProof="1"/>
              <a:t>package.json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371600"/>
            <a:ext cx="102108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</a:rPr>
              <a:t>  "name": "demo",</a:t>
            </a:r>
          </a:p>
          <a:p>
            <a:r>
              <a:rPr lang="en-US" dirty="0">
                <a:solidFill>
                  <a:schemeClr val="tx2"/>
                </a:solidFill>
              </a:rPr>
              <a:t>  "version": "1.0.0",</a:t>
            </a:r>
          </a:p>
          <a:p>
            <a:r>
              <a:rPr lang="en-US" dirty="0">
                <a:solidFill>
                  <a:schemeClr val="tx2"/>
                </a:solidFill>
              </a:rPr>
              <a:t>  "description": "Node.js demo project",</a:t>
            </a:r>
          </a:p>
          <a:p>
            <a:r>
              <a:rPr lang="en-US" dirty="0">
                <a:solidFill>
                  <a:schemeClr val="tx2"/>
                </a:solidFill>
              </a:rPr>
              <a:t>  "main": "index.js",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"engine": "8.5.0"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"scripts": {</a:t>
            </a:r>
          </a:p>
          <a:p>
            <a:r>
              <a:rPr lang="en-US" dirty="0">
                <a:solidFill>
                  <a:schemeClr val="accent1"/>
                </a:solidFill>
              </a:rPr>
              <a:t>    "start": "node index.js"</a:t>
            </a:r>
          </a:p>
          <a:p>
            <a:r>
              <a:rPr lang="en-US" dirty="0">
                <a:solidFill>
                  <a:schemeClr val="accent1"/>
                </a:solidFill>
              </a:rPr>
              <a:t>  }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"keywords": [],</a:t>
            </a:r>
          </a:p>
          <a:p>
            <a:r>
              <a:rPr lang="en-US" dirty="0">
                <a:solidFill>
                  <a:schemeClr val="tx2"/>
                </a:solidFill>
              </a:rPr>
              <a:t>  "author": "",</a:t>
            </a:r>
          </a:p>
          <a:p>
            <a:r>
              <a:rPr lang="en-US" dirty="0">
                <a:solidFill>
                  <a:schemeClr val="tx2"/>
                </a:solidFill>
              </a:rPr>
              <a:t>  "license": "ISC“</a:t>
            </a:r>
          </a:p>
          <a:p>
            <a:r>
              <a:rPr lang="en-US" dirty="0">
                <a:solidFill>
                  <a:schemeClr val="tx2"/>
                </a:solidFill>
              </a:rPr>
              <a:t>}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12018" y="2971800"/>
            <a:ext cx="4463794" cy="578882"/>
          </a:xfrm>
          <a:prstGeom prst="wedgeRoundRectCallout">
            <a:avLst>
              <a:gd name="adj1" fmla="val -64860"/>
              <a:gd name="adj2" fmla="val 353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version on the </a:t>
            </a:r>
            <a:r>
              <a:rPr lang="en-US" sz="2800" noProof="1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4192" y="4583192"/>
            <a:ext cx="3440439" cy="1055608"/>
          </a:xfrm>
          <a:prstGeom prst="wedgeRoundRectCallout">
            <a:avLst>
              <a:gd name="adj1" fmla="val -89636"/>
              <a:gd name="adj2" fmla="val -64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Aliases</a:t>
            </a:r>
            <a:r>
              <a:rPr lang="en-US" sz="2800" noProof="1">
                <a:solidFill>
                  <a:srgbClr val="FFFFFF"/>
                </a:solidFill>
              </a:rPr>
              <a:t> for executing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node commands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Setup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Environments for Node.js</a:t>
            </a:r>
            <a:endParaRPr lang="bg-BG" dirty="0"/>
          </a:p>
        </p:txBody>
      </p:sp>
      <p:pic>
        <p:nvPicPr>
          <p:cNvPr id="3076" name="Picture 4" descr="C:\Users\Vako\Desktop\sublime-tex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2555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ako\Desktop\35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36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81" y="1681222"/>
            <a:ext cx="2966978" cy="29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Vako\Desktop\1200px-Brackets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4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Vako\Desktop\Notepad-Free-Downloa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1" y="2710479"/>
            <a:ext cx="1267626" cy="908464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0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https://code.visualstudio.com/</a:t>
            </a:r>
            <a:endParaRPr lang="en-US" dirty="0"/>
          </a:p>
          <a:p>
            <a:r>
              <a:rPr lang="en-US" dirty="0"/>
              <a:t>Official Node.js instructions can be found at:</a:t>
            </a:r>
          </a:p>
          <a:p>
            <a:pPr>
              <a:spcBef>
                <a:spcPts val="10800"/>
              </a:spcBef>
            </a:pPr>
            <a:r>
              <a:rPr lang="en-US" dirty="0"/>
              <a:t>Recommended </a:t>
            </a:r>
            <a:r>
              <a:rPr lang="en-US" dirty="0">
                <a:solidFill>
                  <a:schemeClr val="accent1"/>
                </a:solidFill>
              </a:rPr>
              <a:t>linters</a:t>
            </a:r>
            <a:r>
              <a:rPr lang="en-US" dirty="0"/>
              <a:t>: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Visual Studio Code</a:t>
            </a:r>
            <a:endParaRPr lang="bg-BG" dirty="0"/>
          </a:p>
        </p:txBody>
      </p:sp>
      <p:pic>
        <p:nvPicPr>
          <p:cNvPr id="8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34" y="1147822"/>
            <a:ext cx="1366778" cy="13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2895600"/>
            <a:ext cx="10972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hlinkClick r:id="rId4"/>
              </a:rPr>
              <a:t>https://code.visualstudio.com/docs/runtimes/nodejs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Vako\Desktop\Microsoft.VisualStudio.Services.Icons.Default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2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ako\Desktop\Microsoft.VisualStudio.Services.Icons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70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ako\Desktop\Microsoft.VisualStudio.Services.I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29" y="4622540"/>
            <a:ext cx="1607483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59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Core Node Component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75012" y="1779272"/>
            <a:ext cx="5638800" cy="3021328"/>
            <a:chOff x="3960812" y="2081007"/>
            <a:chExt cx="4267200" cy="22864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2" y="2081007"/>
              <a:ext cx="1981200" cy="2286410"/>
            </a:xfrm>
            <a:prstGeom prst="rect">
              <a:avLst/>
            </a:prstGeom>
          </p:spPr>
        </p:pic>
        <p:sp>
          <p:nvSpPr>
            <p:cNvPr id="3" name="Arrow: Curved Right 2"/>
            <p:cNvSpPr/>
            <p:nvPr/>
          </p:nvSpPr>
          <p:spPr>
            <a:xfrm>
              <a:off x="3960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7" name="Arrow: Curved Right 6"/>
            <p:cNvSpPr/>
            <p:nvPr/>
          </p:nvSpPr>
          <p:spPr>
            <a:xfrm rot="10800000">
              <a:off x="7389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68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2932112" y="1371600"/>
            <a:ext cx="6324600" cy="4649942"/>
            <a:chOff x="4341812" y="1371600"/>
            <a:chExt cx="6324600" cy="4649942"/>
          </a:xfrm>
        </p:grpSpPr>
        <p:grpSp>
          <p:nvGrpSpPr>
            <p:cNvPr id="3" name="Group 2"/>
            <p:cNvGrpSpPr/>
            <p:nvPr/>
          </p:nvGrpSpPr>
          <p:grpSpPr>
            <a:xfrm>
              <a:off x="4341812" y="1371600"/>
              <a:ext cx="914400" cy="4649942"/>
              <a:chOff x="6967292" y="770121"/>
              <a:chExt cx="914400" cy="4649942"/>
            </a:xfrm>
          </p:grpSpPr>
          <p:sp>
            <p:nvSpPr>
              <p:cNvPr id="9" name="Rectangle: Rounded Corners 13"/>
              <p:cNvSpPr/>
              <p:nvPr/>
            </p:nvSpPr>
            <p:spPr>
              <a:xfrm>
                <a:off x="6967292" y="770121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Rectangle: Rounded Corners 13"/>
              <p:cNvSpPr/>
              <p:nvPr/>
            </p:nvSpPr>
            <p:spPr>
              <a:xfrm>
                <a:off x="6967292" y="129540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: Rounded Corners 13"/>
              <p:cNvSpPr/>
              <p:nvPr/>
            </p:nvSpPr>
            <p:spPr>
              <a:xfrm>
                <a:off x="6967292" y="180715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Rectangle: Rounded Corners 13"/>
              <p:cNvSpPr/>
              <p:nvPr/>
            </p:nvSpPr>
            <p:spPr>
              <a:xfrm>
                <a:off x="6967292" y="2318908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6967292" y="283636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6967292" y="335382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Rectangle: Rounded Corners 13"/>
              <p:cNvSpPr/>
              <p:nvPr/>
            </p:nvSpPr>
            <p:spPr>
              <a:xfrm>
                <a:off x="6967292" y="3879099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6967292" y="4390853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Rectangle: Rounded Corners 13"/>
              <p:cNvSpPr/>
              <p:nvPr/>
            </p:nvSpPr>
            <p:spPr>
              <a:xfrm>
                <a:off x="6967292" y="4902607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" name="Rectangle: Rounded Corners 18"/>
            <p:cNvSpPr/>
            <p:nvPr/>
          </p:nvSpPr>
          <p:spPr>
            <a:xfrm>
              <a:off x="5713412" y="1371600"/>
              <a:ext cx="4953000" cy="46499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Long-running processes</a:t>
              </a:r>
            </a:p>
          </p:txBody>
        </p:sp>
      </p:grp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522412" y="2155607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0" idx="3"/>
            <a:endCxn id="13" idx="3"/>
          </p:cNvCxnSpPr>
          <p:nvPr/>
        </p:nvCxnSpPr>
        <p:spPr>
          <a:xfrm>
            <a:off x="3846512" y="2155607"/>
            <a:ext cx="12700" cy="1540964"/>
          </a:xfrm>
          <a:prstGeom prst="bentConnector3">
            <a:avLst>
              <a:gd name="adj1" fmla="val 21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1"/>
          </p:cNvCxnSpPr>
          <p:nvPr/>
        </p:nvCxnSpPr>
        <p:spPr>
          <a:xfrm flipH="1">
            <a:off x="1522412" y="3696571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522412" y="3179115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12" idx="3"/>
            <a:endCxn id="16" idx="3"/>
          </p:cNvCxnSpPr>
          <p:nvPr/>
        </p:nvCxnSpPr>
        <p:spPr>
          <a:xfrm>
            <a:off x="3846512" y="3179115"/>
            <a:ext cx="12700" cy="2071945"/>
          </a:xfrm>
          <a:prstGeom prst="bentConnector3">
            <a:avLst>
              <a:gd name="adj1" fmla="val 186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522412" y="5251060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923" name="Straight Arrow Connector 465922"/>
          <p:cNvCxnSpPr>
            <a:stCxn id="10" idx="3"/>
          </p:cNvCxnSpPr>
          <p:nvPr/>
        </p:nvCxnSpPr>
        <p:spPr>
          <a:xfrm>
            <a:off x="3846512" y="2155607"/>
            <a:ext cx="26289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3101706"/>
            <a:ext cx="1066800" cy="1066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78" y="3744834"/>
            <a:ext cx="903366" cy="903366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1522412" y="4220451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cxnSpLocks/>
            <a:stCxn id="14" idx="3"/>
            <a:endCxn id="15" idx="3"/>
          </p:cNvCxnSpPr>
          <p:nvPr/>
        </p:nvCxnSpPr>
        <p:spPr>
          <a:xfrm>
            <a:off x="3846512" y="4214027"/>
            <a:ext cx="12700" cy="525279"/>
          </a:xfrm>
          <a:prstGeom prst="bentConnector3">
            <a:avLst>
              <a:gd name="adj1" fmla="val 20890913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522412" y="4753348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3846512" y="3179115"/>
            <a:ext cx="23241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6778624" y="4792283"/>
            <a:ext cx="3423812" cy="1055608"/>
          </a:xfrm>
          <a:prstGeom prst="wedgeRoundRectCallout">
            <a:avLst>
              <a:gd name="adj1" fmla="val -52131"/>
              <a:gd name="adj2" fmla="val -901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Order of completion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not</a:t>
            </a:r>
            <a:r>
              <a:rPr lang="en-US" sz="2800" noProof="1">
                <a:solidFill>
                  <a:srgbClr val="FFFFFF"/>
                </a:solidFill>
              </a:rPr>
              <a:t> guaranteed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36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519563" y="1295400"/>
            <a:ext cx="2362200" cy="3429000"/>
            <a:chOff x="2519563" y="1295400"/>
            <a:chExt cx="2362200" cy="342900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2519563" y="1295400"/>
              <a:ext cx="23622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Stack</a:t>
              </a: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2689348" y="4038600"/>
              <a:ext cx="2033464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60362" y="1295400"/>
            <a:ext cx="4508900" cy="3429000"/>
            <a:chOff x="5160362" y="1295400"/>
            <a:chExt cx="4508900" cy="3429000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60362" y="1295400"/>
              <a:ext cx="45089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Heap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3258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64057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74856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85655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: Rounded Corners 13"/>
            <p:cNvSpPr/>
            <p:nvPr/>
          </p:nvSpPr>
          <p:spPr>
            <a:xfrm>
              <a:off x="53258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64057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74856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85655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: Rounded Corners 13"/>
            <p:cNvSpPr/>
            <p:nvPr/>
          </p:nvSpPr>
          <p:spPr>
            <a:xfrm>
              <a:off x="53258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64057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: Rounded Corners 13"/>
            <p:cNvSpPr/>
            <p:nvPr/>
          </p:nvSpPr>
          <p:spPr>
            <a:xfrm>
              <a:off x="74856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85655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: Rounded Corners 13"/>
            <p:cNvSpPr/>
            <p:nvPr/>
          </p:nvSpPr>
          <p:spPr>
            <a:xfrm>
              <a:off x="53258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: Rounded Corners 13"/>
            <p:cNvSpPr/>
            <p:nvPr/>
          </p:nvSpPr>
          <p:spPr>
            <a:xfrm>
              <a:off x="64057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74856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Rectangle: Rounded Corners 13"/>
            <p:cNvSpPr/>
            <p:nvPr/>
          </p:nvSpPr>
          <p:spPr>
            <a:xfrm>
              <a:off x="85655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415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026727" y="4996983"/>
            <a:ext cx="2248285" cy="578882"/>
          </a:xfrm>
          <a:prstGeom prst="wedgeRoundRectCallout">
            <a:avLst>
              <a:gd name="adj1" fmla="val -754"/>
              <a:gd name="adj2" fmla="val -2013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</a:t>
            </a:r>
            <a:r>
              <a:rPr lang="en-US" sz="2800" noProof="1">
                <a:solidFill>
                  <a:schemeClr val="accent1"/>
                </a:solidFill>
              </a:rPr>
              <a:t>call</a:t>
            </a:r>
          </a:p>
        </p:txBody>
      </p:sp>
      <p:cxnSp>
        <p:nvCxnSpPr>
          <p:cNvPr id="3" name="Connector: Curved 2"/>
          <p:cNvCxnSpPr>
            <a:stCxn id="12" idx="1"/>
            <a:endCxn id="31" idx="1"/>
          </p:cNvCxnSpPr>
          <p:nvPr/>
        </p:nvCxnSpPr>
        <p:spPr>
          <a:xfrm rot="10800000">
            <a:off x="2689348" y="3611528"/>
            <a:ext cx="12700" cy="685800"/>
          </a:xfrm>
          <a:prstGeom prst="curvedConnector3">
            <a:avLst>
              <a:gd name="adj1" fmla="val 36545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/>
          <p:cNvCxnSpPr>
            <a:cxnSpLocks/>
            <a:stCxn id="31" idx="1"/>
            <a:endCxn id="32" idx="1"/>
          </p:cNvCxnSpPr>
          <p:nvPr/>
        </p:nvCxnSpPr>
        <p:spPr>
          <a:xfrm rot="10800000">
            <a:off x="2689348" y="2925728"/>
            <a:ext cx="12700" cy="685800"/>
          </a:xfrm>
          <a:prstGeom prst="curvedConnector3">
            <a:avLst>
              <a:gd name="adj1" fmla="val 387273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6212" y="4920453"/>
            <a:ext cx="2954893" cy="578882"/>
          </a:xfrm>
          <a:prstGeom prst="wedgeRoundRectCallout">
            <a:avLst>
              <a:gd name="adj1" fmla="val -44827"/>
              <a:gd name="adj2" fmla="val -3018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</a:t>
            </a:r>
            <a:r>
              <a:rPr lang="en-US" sz="2800" noProof="1">
                <a:solidFill>
                  <a:schemeClr val="accent1"/>
                </a:solidFill>
              </a:rPr>
              <a:t>returns</a:t>
            </a:r>
          </a:p>
        </p:txBody>
      </p:sp>
      <p:cxnSp>
        <p:nvCxnSpPr>
          <p:cNvPr id="40" name="Connector: Curved 39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5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046412" y="5207220"/>
            <a:ext cx="2898032" cy="578882"/>
          </a:xfrm>
          <a:prstGeom prst="wedgeRoundRectCallout">
            <a:avLst>
              <a:gd name="adj1" fmla="val -29420"/>
              <a:gd name="adj2" fmla="val -177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Program </a:t>
            </a:r>
            <a:r>
              <a:rPr lang="en-US" sz="2800" noProof="1">
                <a:solidFill>
                  <a:schemeClr val="accent1"/>
                </a:solidFill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val="30872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3" name="Connector: Curved 2"/>
          <p:cNvCxnSpPr>
            <a:stCxn id="32" idx="3"/>
            <a:endCxn id="36" idx="3"/>
          </p:cNvCxnSpPr>
          <p:nvPr/>
        </p:nvCxnSpPr>
        <p:spPr>
          <a:xfrm flipH="1">
            <a:off x="3960812" y="2925728"/>
            <a:ext cx="762000" cy="2749550"/>
          </a:xfrm>
          <a:prstGeom prst="curvedConnector3">
            <a:avLst>
              <a:gd name="adj1" fmla="val -12636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332412" y="5288518"/>
            <a:ext cx="4182756" cy="578882"/>
          </a:xfrm>
          <a:prstGeom prst="wedgeRoundRectCallout">
            <a:avLst>
              <a:gd name="adj1" fmla="val -65579"/>
              <a:gd name="adj2" fmla="val 18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placed in the </a:t>
            </a:r>
            <a:r>
              <a:rPr lang="en-US" sz="2800" noProof="1">
                <a:solidFill>
                  <a:schemeClr val="accent1"/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6573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5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cxnSp>
        <p:nvCxnSpPr>
          <p:cNvPr id="37" name="Connector: Curved 36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5773415" y="2371016"/>
            <a:ext cx="3012749" cy="1055608"/>
          </a:xfrm>
          <a:prstGeom prst="wedgeRoundRectCallout">
            <a:avLst>
              <a:gd name="adj1" fmla="val -91406"/>
              <a:gd name="adj2" fmla="val 137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stack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7087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7" name="Connector: Curved 6"/>
          <p:cNvCxnSpPr>
            <a:cxnSpLocks/>
            <a:stCxn id="36" idx="1"/>
          </p:cNvCxnSpPr>
          <p:nvPr/>
        </p:nvCxnSpPr>
        <p:spPr>
          <a:xfrm rot="10800000">
            <a:off x="2689348" y="4297328"/>
            <a:ext cx="12700" cy="1377950"/>
          </a:xfrm>
          <a:prstGeom prst="curvedConnector3">
            <a:avLst>
              <a:gd name="adj1" fmla="val 616363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370012" y="2373692"/>
            <a:ext cx="4162299" cy="578882"/>
          </a:xfrm>
          <a:prstGeom prst="wedgeRoundRectCallout">
            <a:avLst>
              <a:gd name="adj1" fmla="val -29784"/>
              <a:gd name="adj2" fmla="val 2630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</a:t>
            </a:r>
            <a:r>
              <a:rPr lang="en-US" sz="2800" noProof="1">
                <a:solidFill>
                  <a:schemeClr val="accent1"/>
                </a:solidFill>
              </a:rPr>
              <a:t>callback</a:t>
            </a:r>
            <a:r>
              <a:rPr lang="en-US" sz="2800" noProof="1">
                <a:solidFill>
                  <a:srgbClr val="FFFFFF"/>
                </a:solidFill>
              </a:rPr>
              <a:t> is executed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3" y="3124200"/>
            <a:ext cx="10210800" cy="2548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conn =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stmt =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i=0; i&lt;results.length; i++)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results[i];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6212" y="1524000"/>
            <a:ext cx="3292181" cy="1055608"/>
          </a:xfrm>
          <a:prstGeom prst="wedgeRoundRectCallout">
            <a:avLst>
              <a:gd name="adj1" fmla="val -39162"/>
              <a:gd name="adj2" fmla="val 904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Operations are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carried out </a:t>
            </a:r>
            <a:r>
              <a:rPr lang="en-US" sz="2800" noProof="1">
                <a:solidFill>
                  <a:schemeClr val="accent1"/>
                </a:solidFill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3378577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001531" y="2590800"/>
            <a:ext cx="10122082" cy="3404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getDbConnection(connectionString,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(err, conn)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conn.createStatement(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(err, stmt)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results.on('row', function(result)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// print result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6705" y="1219200"/>
            <a:ext cx="3939353" cy="1055608"/>
          </a:xfrm>
          <a:prstGeom prst="wedgeRoundRectCallout">
            <a:avLst>
              <a:gd name="adj1" fmla="val -30039"/>
              <a:gd name="adj2" fmla="val 863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Callbacks</a:t>
            </a:r>
            <a:r>
              <a:rPr lang="en-US" sz="2800" noProof="1">
                <a:solidFill>
                  <a:srgbClr val="FFFFFF"/>
                </a:solidFill>
              </a:rPr>
              <a:t> are invoked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when the result is ready</a:t>
            </a:r>
            <a:endParaRPr lang="en-US" sz="2800" noProof="1">
              <a:solidFill>
                <a:schemeClr val="accent1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589212" y="4811792"/>
            <a:ext cx="4347398" cy="1055608"/>
          </a:xfrm>
          <a:prstGeom prst="wedgeRoundRectCallout">
            <a:avLst>
              <a:gd name="adj1" fmla="val -76599"/>
              <a:gd name="adj2" fmla="val 47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Code execution </a:t>
            </a:r>
            <a:r>
              <a:rPr lang="en-US" sz="2800" noProof="1">
                <a:solidFill>
                  <a:schemeClr val="accent1"/>
                </a:solidFill>
              </a:rPr>
              <a:t>continues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while waiting for response</a:t>
            </a:r>
          </a:p>
        </p:txBody>
      </p:sp>
    </p:spTree>
    <p:extLst>
      <p:ext uri="{BB962C8B-B14F-4D97-AF65-F5344CB8AC3E}">
        <p14:creationId xmlns:p14="http://schemas.microsoft.com/office/powerpoint/2010/main" val="644773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last parameter</a:t>
            </a:r>
            <a:r>
              <a:rPr lang="en-US" dirty="0"/>
              <a:t> in the call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Error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first parameter </a:t>
            </a:r>
            <a:r>
              <a:rPr lang="en-US" dirty="0"/>
              <a:t>in the callback</a:t>
            </a:r>
          </a:p>
          <a:p>
            <a:pPr>
              <a:spcBef>
                <a:spcPts val="26400"/>
              </a:spcBef>
            </a:pPr>
            <a:r>
              <a:rPr lang="en-US" dirty="0"/>
              <a:t>Always </a:t>
            </a:r>
            <a:r>
              <a:rPr lang="en-US" dirty="0">
                <a:solidFill>
                  <a:schemeClr val="accent1"/>
                </a:solidFill>
              </a:rPr>
              <a:t>check errors </a:t>
            </a:r>
            <a:r>
              <a:rPr lang="en-US" dirty="0"/>
              <a:t>and handle them correctly!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294607" y="3083308"/>
            <a:ext cx="9599611" cy="202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undefined…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with the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getStuff(inputParam,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91559" y="3307318"/>
            <a:ext cx="1611196" cy="578882"/>
          </a:xfrm>
          <a:prstGeom prst="wedgeRoundRectCallout">
            <a:avLst>
              <a:gd name="adj1" fmla="val -80427"/>
              <a:gd name="adj2" fmla="val -49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05759" y="4267200"/>
            <a:ext cx="2681035" cy="578882"/>
          </a:xfrm>
          <a:prstGeom prst="wedgeRoundRectCallout">
            <a:avLst>
              <a:gd name="adj1" fmla="val -71186"/>
              <a:gd name="adj2" fmla="val 5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2921504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code to be composed like it is synchronous</a:t>
            </a:r>
          </a:p>
          <a:p>
            <a:r>
              <a:rPr lang="en-US" dirty="0"/>
              <a:t>Requires Node.js </a:t>
            </a:r>
            <a:r>
              <a:rPr lang="en-US" dirty="0">
                <a:solidFill>
                  <a:schemeClr val="accent1"/>
                </a:solidFill>
              </a:rPr>
              <a:t>version 7.6.0 </a:t>
            </a:r>
            <a:r>
              <a:rPr lang="en-US" dirty="0"/>
              <a:t>to work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 in ES6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1349" y="3165122"/>
            <a:ext cx="10886126" cy="2702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conn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stmt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results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stmt.executeQuery(sqlQuery);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result of results)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i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 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78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Modules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Our App Modular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45756" y="1905000"/>
            <a:ext cx="3897312" cy="2204401"/>
            <a:chOff x="3503612" y="1932149"/>
            <a:chExt cx="3897312" cy="2204401"/>
          </a:xfrm>
        </p:grpSpPr>
        <p:grpSp>
          <p:nvGrpSpPr>
            <p:cNvPr id="3" name="Group 2"/>
            <p:cNvGrpSpPr/>
            <p:nvPr/>
          </p:nvGrpSpPr>
          <p:grpSpPr>
            <a:xfrm>
              <a:off x="3503612" y="1932149"/>
              <a:ext cx="3098800" cy="1658301"/>
              <a:chOff x="2132012" y="1676400"/>
              <a:chExt cx="3098800" cy="1658301"/>
            </a:xfrm>
            <a:solidFill>
              <a:schemeClr val="accent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2132012" y="1676400"/>
                <a:ext cx="2716212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16412" y="169005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4824" y="242030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86524" y="322215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93345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TopUp"/>
                <a:lightRig rig="threePt" dir="t"/>
              </a:scene3d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Arrow: Up 15"/>
            <p:cNvSpPr/>
            <p:nvPr/>
          </p:nvSpPr>
          <p:spPr>
            <a:xfrm>
              <a:off x="5711824" y="3133250"/>
              <a:ext cx="685800" cy="650476"/>
            </a:xfrm>
            <a:prstGeom prst="upArrow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12339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Modules</a:t>
            </a:r>
            <a:r>
              <a:rPr lang="en-US" dirty="0"/>
              <a:t> allow larger apps to be </a:t>
            </a:r>
            <a:r>
              <a:rPr lang="en-US" dirty="0">
                <a:solidFill>
                  <a:schemeClr val="accent1"/>
                </a:solidFill>
              </a:rPr>
              <a:t>split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expose</a:t>
            </a:r>
            <a:r>
              <a:rPr lang="en-US" dirty="0"/>
              <a:t> a module</a:t>
            </a:r>
          </a:p>
          <a:p>
            <a:pPr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use</a:t>
            </a:r>
            <a:r>
              <a:rPr lang="en-US" dirty="0"/>
              <a:t> a module from another file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Modules</a:t>
            </a:r>
            <a:endParaRPr lang="bg-BG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012" y="2696586"/>
            <a:ext cx="9525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accent1"/>
                </a:solidFill>
              </a:rPr>
              <a:t>module.exports </a:t>
            </a:r>
            <a:r>
              <a:rPr lang="en-US" sz="2400" noProof="1">
                <a:solidFill>
                  <a:srgbClr val="FBEEDC"/>
                </a:solidFill>
              </a:rPr>
              <a:t>= { getById, getAll, update };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8012" y="4601586"/>
            <a:ext cx="9525000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Person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api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getById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('./api').getById;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{ getById }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</p:txBody>
      </p:sp>
    </p:spTree>
    <p:extLst>
      <p:ext uri="{BB962C8B-B14F-4D97-AF65-F5344CB8AC3E}">
        <p14:creationId xmlns:p14="http://schemas.microsoft.com/office/powerpoint/2010/main" val="1213095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comes with a plethora of </a:t>
            </a:r>
            <a:r>
              <a:rPr lang="en-US" dirty="0">
                <a:solidFill>
                  <a:schemeClr val="accent1"/>
                </a:solidFill>
              </a:rPr>
              <a:t>useful modules</a:t>
            </a:r>
          </a:p>
          <a:p>
            <a:r>
              <a:rPr lang="en-US" dirty="0"/>
              <a:t>Imported with a string identifier</a:t>
            </a:r>
          </a:p>
          <a:p>
            <a:pPr>
              <a:spcBef>
                <a:spcPts val="10200"/>
              </a:spcBef>
            </a:pPr>
            <a:r>
              <a:rPr lang="en-US" dirty="0"/>
              <a:t>Commonly used modules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fs, http, crypto, </a:t>
            </a:r>
            <a:r>
              <a:rPr lang="en-US" b="1" dirty="0" err="1">
                <a:solidFill>
                  <a:schemeClr val="accent1"/>
                </a:solidFill>
              </a:rPr>
              <a:t>os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More at </a:t>
            </a:r>
            <a:r>
              <a:rPr lang="en-US" dirty="0">
                <a:hlinkClick r:id="rId2"/>
              </a:rPr>
              <a:t>https://nodejs.org/api/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Modules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3" y="2895600"/>
            <a:ext cx="9525000" cy="560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fs =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4023231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Modules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1294607" y="1524000"/>
            <a:ext cx="9599611" cy="1792801"/>
            <a:chOff x="1294607" y="1847939"/>
            <a:chExt cx="9599611" cy="1792801"/>
          </a:xfrm>
        </p:grpSpPr>
        <p:sp>
          <p:nvSpPr>
            <p:cNvPr id="493572" name="Rectangle 4"/>
            <p:cNvSpPr>
              <a:spLocks noChangeArrowheads="1"/>
            </p:cNvSpPr>
            <p:nvPr/>
          </p:nvSpPr>
          <p:spPr bwMode="auto">
            <a:xfrm>
              <a:off x="1294607" y="2261901"/>
              <a:ext cx="9599611" cy="13788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count = 2;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doIt = function(i, callback) { … }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.doIt = doIt;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.someVar = 'result';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94607" y="1847939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first.js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4607" y="3812349"/>
            <a:ext cx="9599611" cy="2436051"/>
            <a:chOff x="1294607" y="4038600"/>
            <a:chExt cx="9599611" cy="2436051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94607" y="4452559"/>
              <a:ext cx="9599611" cy="20220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one = 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('./first');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one.doIt(23, function (err, result) {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console.log(result);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console.log(one.someVar);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console.log(one.count); // invalid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94607" y="4038600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second.js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26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from Node Package Manager (</a:t>
            </a: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)</a:t>
            </a:r>
          </a:p>
          <a:p>
            <a:r>
              <a:rPr lang="en-US" dirty="0"/>
              <a:t>Run from the terminal</a:t>
            </a:r>
          </a:p>
          <a:p>
            <a:pPr>
              <a:spcBef>
                <a:spcPts val="6600"/>
              </a:spcBef>
            </a:pPr>
            <a:r>
              <a:rPr lang="en-US" dirty="0"/>
              <a:t>To use in your code</a:t>
            </a:r>
          </a:p>
          <a:p>
            <a:pPr>
              <a:spcBef>
                <a:spcPts val="6600"/>
              </a:spcBef>
            </a:pPr>
            <a:r>
              <a:rPr lang="en-US" dirty="0"/>
              <a:t>To install globally (for use from the terminal)</a:t>
            </a:r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Third-Party Modules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89112" y="25908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express --save-exact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89112" y="3999203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let express = require('express');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789112" y="55626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--g</a:t>
            </a:r>
            <a:r>
              <a:rPr lang="en-US" sz="2800" dirty="0">
                <a:solidFill>
                  <a:schemeClr val="tx2"/>
                </a:solidFill>
              </a:rPr>
              <a:t> mocha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4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Web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start the fun!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847797"/>
            <a:ext cx="2089789" cy="2411728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ChangeAspect="1"/>
          </p:cNvSpPr>
          <p:nvPr/>
        </p:nvSpPr>
        <p:spPr>
          <a:xfrm>
            <a:off x="6704012" y="2514600"/>
            <a:ext cx="1447800" cy="814388"/>
          </a:xfrm>
          <a:prstGeom prst="roundRect">
            <a:avLst>
              <a:gd name="adj" fmla="val 8621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rapezoid 2"/>
          <p:cNvSpPr/>
          <p:nvPr/>
        </p:nvSpPr>
        <p:spPr>
          <a:xfrm>
            <a:off x="6208712" y="3516831"/>
            <a:ext cx="2438400" cy="293169"/>
          </a:xfrm>
          <a:prstGeom prst="trapezoid">
            <a:avLst>
              <a:gd name="adj" fmla="val 170923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Arrow: Right 6"/>
          <p:cNvSpPr/>
          <p:nvPr/>
        </p:nvSpPr>
        <p:spPr>
          <a:xfrm>
            <a:off x="5710138" y="2430047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7"/>
          <p:cNvSpPr/>
          <p:nvPr/>
        </p:nvSpPr>
        <p:spPr>
          <a:xfrm flipH="1">
            <a:off x="5710138" y="3053661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28411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have </a:t>
            </a:r>
            <a:r>
              <a:rPr lang="en-US" dirty="0">
                <a:solidFill>
                  <a:schemeClr val="accent1"/>
                </a:solidFill>
              </a:rPr>
              <a:t>hardware</a:t>
            </a:r>
          </a:p>
          <a:p>
            <a:r>
              <a:rPr lang="en-US" dirty="0"/>
              <a:t>The hardware is controlled by the </a:t>
            </a:r>
            <a:r>
              <a:rPr lang="en-US" dirty="0">
                <a:solidFill>
                  <a:schemeClr val="accent1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are </a:t>
            </a:r>
            <a:r>
              <a:rPr lang="en-US" dirty="0">
                <a:solidFill>
                  <a:schemeClr val="accent1"/>
                </a:solidFill>
              </a:rPr>
              <a:t>software</a:t>
            </a:r>
            <a:r>
              <a:rPr lang="en-US" dirty="0"/>
              <a:t> products that use the operating  system to </a:t>
            </a:r>
            <a:r>
              <a:rPr lang="en-US" dirty="0">
                <a:solidFill>
                  <a:schemeClr val="accent1"/>
                </a:solidFill>
              </a:rPr>
              <a:t>handle web requests</a:t>
            </a:r>
          </a:p>
          <a:p>
            <a:pPr lvl="1"/>
            <a:r>
              <a:rPr lang="en-US" dirty="0"/>
              <a:t>Web servers serve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 to other software </a:t>
            </a:r>
            <a:r>
              <a:rPr lang="en-US" dirty="0"/>
              <a:t>products (ASP.NET, PHP, etc.), depending on the web server </a:t>
            </a:r>
            <a:r>
              <a:rPr lang="en-US" dirty="0">
                <a:solidFill>
                  <a:schemeClr val="accent1"/>
                </a:solidFill>
              </a:rPr>
              <a:t>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 (Again)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44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write a simple Node.js web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Node.js Web Server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439412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</a:rPr>
              <a:t>const </a:t>
            </a:r>
            <a:r>
              <a:rPr lang="en-US" sz="2400" noProof="1">
                <a:solidFill>
                  <a:schemeClr val="accent1"/>
                </a:solidFill>
              </a:rPr>
              <a:t>http</a:t>
            </a:r>
            <a:r>
              <a:rPr lang="en-US" sz="2400" noProof="1">
                <a:solidFill>
                  <a:schemeClr val="tx2"/>
                </a:solidFill>
              </a:rPr>
              <a:t>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</a:t>
            </a:r>
            <a:r>
              <a:rPr lang="en-US" sz="2400" noProof="1">
                <a:solidFill>
                  <a:schemeClr val="accent1"/>
                </a:solidFill>
              </a:rPr>
              <a:t>'http</a:t>
            </a:r>
            <a:r>
              <a:rPr lang="en-US" sz="2400" noProof="1">
                <a:solidFill>
                  <a:schemeClr val="tx2"/>
                </a:solidFill>
              </a:rPr>
              <a:t>')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http.</a:t>
            </a:r>
            <a:r>
              <a:rPr lang="en-US" sz="2400" noProof="1">
                <a:solidFill>
                  <a:schemeClr val="accent1"/>
                </a:solidFill>
              </a:rPr>
              <a:t>createServer</a:t>
            </a:r>
            <a:r>
              <a:rPr lang="en-US" sz="2400" noProof="1">
                <a:solidFill>
                  <a:schemeClr val="tx2"/>
                </a:solidFill>
              </a:rPr>
              <a:t>((req, res) =&gt; 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write</a:t>
            </a:r>
            <a:r>
              <a:rPr lang="en-US" sz="2400" noProof="1">
                <a:solidFill>
                  <a:schemeClr val="tx2"/>
                </a:solidFill>
              </a:rPr>
              <a:t>('Hi!')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end</a:t>
            </a:r>
            <a:r>
              <a:rPr lang="en-US" sz="2400" noProof="1">
                <a:solidFill>
                  <a:schemeClr val="tx2"/>
                </a:solidFill>
              </a:rPr>
              <a:t>()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}).</a:t>
            </a:r>
            <a:r>
              <a:rPr lang="en-US" sz="2400" noProof="1">
                <a:solidFill>
                  <a:schemeClr val="accent1"/>
                </a:solidFill>
              </a:rPr>
              <a:t>listen</a:t>
            </a:r>
            <a:r>
              <a:rPr lang="en-US" sz="2400" noProof="1">
                <a:solidFill>
                  <a:schemeClr val="tx2"/>
                </a:solidFill>
              </a:rPr>
              <a:t>(1337)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console.log('Node.js server running on port 1337')</a:t>
            </a:r>
          </a:p>
        </p:txBody>
      </p:sp>
    </p:spTree>
    <p:extLst>
      <p:ext uri="{BB962C8B-B14F-4D97-AF65-F5344CB8AC3E}">
        <p14:creationId xmlns:p14="http://schemas.microsoft.com/office/powerpoint/2010/main" val="1994359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Web Servers </a:t>
            </a:r>
            <a:r>
              <a:rPr lang="en-US" sz="3600" dirty="0"/>
              <a:t>transfer resources to the </a:t>
            </a:r>
            <a:r>
              <a:rPr lang="en-US" sz="3600" dirty="0">
                <a:solidFill>
                  <a:schemeClr val="accent1"/>
                </a:solidFill>
              </a:rPr>
              <a:t>Client</a:t>
            </a:r>
          </a:p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Event Loop </a:t>
            </a:r>
            <a:r>
              <a:rPr lang="en-US" dirty="0"/>
              <a:t>runs slow tasks in the background asynchronously</a:t>
            </a:r>
          </a:p>
          <a:p>
            <a:r>
              <a:rPr lang="en-US" dirty="0"/>
              <a:t>You can organize your code with </a:t>
            </a:r>
            <a:r>
              <a:rPr lang="en-US" dirty="0">
                <a:solidFill>
                  <a:schemeClr val="accent1"/>
                </a:solidFill>
              </a:rPr>
              <a:t>modules</a:t>
            </a:r>
          </a:p>
          <a:p>
            <a:pPr>
              <a:spcBef>
                <a:spcPts val="7200"/>
              </a:spcBef>
            </a:pP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 allows quick access to external modules</a:t>
            </a:r>
          </a:p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126734"/>
            <a:ext cx="2253081" cy="24384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608012" y="5410200"/>
            <a:ext cx="861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init</a:t>
            </a:r>
            <a:r>
              <a:rPr lang="en-US" sz="2800" dirty="0">
                <a:solidFill>
                  <a:schemeClr val="tx2"/>
                </a:solidFill>
              </a:rPr>
              <a:t> -y</a:t>
            </a:r>
          </a:p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socket.io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8862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let express = </a:t>
            </a:r>
            <a:r>
              <a:rPr lang="en-US" sz="2800" dirty="0">
                <a:solidFill>
                  <a:schemeClr val="accent1"/>
                </a:solidFill>
              </a:rPr>
              <a:t>require</a:t>
            </a:r>
            <a:r>
              <a:rPr lang="en-US" sz="2800" dirty="0">
                <a:solidFill>
                  <a:schemeClr val="tx2"/>
                </a:solidFill>
              </a:rPr>
              <a:t>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Node.js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3"/>
              <a:extLst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5"/>
              <a:extLst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7"/>
              <a:extLst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9"/>
              <a:extLst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1"/>
              <a:extLst/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3"/>
              <a:extLst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5"/>
              <a:extLst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8"/>
              <a:extLst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0"/>
              <a:extLst/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2"/>
              <a:extLst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4"/>
              <a:extLst/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6"/>
              </a:rPr>
              <a:t>https://softuni.bg/courses/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3637</Words>
  <Application>Microsoft Office PowerPoint</Application>
  <PresentationFormat>Custom</PresentationFormat>
  <Paragraphs>641</Paragraphs>
  <Slides>68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Consolas</vt:lpstr>
      <vt:lpstr>Wingdings</vt:lpstr>
      <vt:lpstr>Wingdings 2</vt:lpstr>
      <vt:lpstr>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JSON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</vt:lpstr>
      <vt:lpstr>Overview of Node.js</vt:lpstr>
      <vt:lpstr>Overview of Node.js</vt:lpstr>
      <vt:lpstr>Installation</vt:lpstr>
      <vt:lpstr>How to Use</vt:lpstr>
      <vt:lpstr>NPM Packages</vt:lpstr>
      <vt:lpstr>Configuration (package.json)</vt:lpstr>
      <vt:lpstr>IDE Setup</vt:lpstr>
      <vt:lpstr>Configuring Visual Studio Code</vt:lpstr>
      <vt:lpstr>The Event Loop</vt:lpstr>
      <vt:lpstr>The Event Loop</vt:lpstr>
      <vt:lpstr>Stack Execution</vt:lpstr>
      <vt:lpstr>Stack Execution</vt:lpstr>
      <vt:lpstr>Stack Execution</vt:lpstr>
      <vt:lpstr>The Event Loop</vt:lpstr>
      <vt:lpstr>The Event Loop</vt:lpstr>
      <vt:lpstr>The Event Loop</vt:lpstr>
      <vt:lpstr>Asynchronous Code</vt:lpstr>
      <vt:lpstr>Asynchronous Code</vt:lpstr>
      <vt:lpstr>Conventions</vt:lpstr>
      <vt:lpstr>Asynchronous Code in ES6</vt:lpstr>
      <vt:lpstr>Using Modules</vt:lpstr>
      <vt:lpstr>What is a Module?</vt:lpstr>
      <vt:lpstr>How To Use Modules</vt:lpstr>
      <vt:lpstr>Built-in Modules</vt:lpstr>
      <vt:lpstr>Your Modules</vt:lpstr>
      <vt:lpstr>Third-Party Modules</vt:lpstr>
      <vt:lpstr>Node.js Web Server</vt:lpstr>
      <vt:lpstr>What Do the Web Servers Do? (Again)</vt:lpstr>
      <vt:lpstr>A Simple Node.js Web Server</vt:lpstr>
      <vt:lpstr>Summary</vt:lpstr>
      <vt:lpstr>HTTP and Node.js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Node.js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Viktor Kostadinov</cp:lastModifiedBy>
  <cp:revision>110</cp:revision>
  <dcterms:created xsi:type="dcterms:W3CDTF">2014-01-02T17:00:34Z</dcterms:created>
  <dcterms:modified xsi:type="dcterms:W3CDTF">2018-05-21T14:50:57Z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